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928802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latin typeface="+mn-lt"/>
              </a:rPr>
              <a:t>Результат моніторингу якості освіти </a:t>
            </a:r>
            <a:br>
              <a:rPr lang="uk-UA" dirty="0" smtClean="0">
                <a:latin typeface="+mn-lt"/>
              </a:rPr>
            </a:br>
            <a:r>
              <a:rPr lang="uk-UA" dirty="0" smtClean="0">
                <a:latin typeface="+mn-lt"/>
              </a:rPr>
              <a:t>ІІ семестр 2022/2023</a:t>
            </a:r>
            <a:endParaRPr lang="uk-UA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20kab-Admin\Desktop\моніторин\2 семестр\Інформатика.png"/>
          <p:cNvPicPr>
            <a:picLocks noChangeAspect="1" noChangeArrowheads="1"/>
          </p:cNvPicPr>
          <p:nvPr/>
        </p:nvPicPr>
        <p:blipFill>
          <a:blip r:embed="rId2"/>
          <a:srcRect r="28342" b="22246"/>
          <a:stretch>
            <a:fillRect/>
          </a:stretch>
        </p:blipFill>
        <p:spPr bwMode="auto">
          <a:xfrm>
            <a:off x="428596" y="928670"/>
            <a:ext cx="8207038" cy="50006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20kab-Admin\Desktop\моніторин\2 семестр\Історія України.png"/>
          <p:cNvPicPr>
            <a:picLocks noChangeAspect="1" noChangeArrowheads="1"/>
          </p:cNvPicPr>
          <p:nvPr/>
        </p:nvPicPr>
        <p:blipFill>
          <a:blip r:embed="rId2"/>
          <a:srcRect r="22502" b="16377"/>
          <a:stretch>
            <a:fillRect/>
          </a:stretch>
        </p:blipFill>
        <p:spPr bwMode="auto">
          <a:xfrm>
            <a:off x="509046" y="857232"/>
            <a:ext cx="8134920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20kab-Admin\Desktop\моніторин\2 семестр\Культурологія.png"/>
          <p:cNvPicPr>
            <a:picLocks noChangeAspect="1" noChangeArrowheads="1"/>
          </p:cNvPicPr>
          <p:nvPr/>
        </p:nvPicPr>
        <p:blipFill>
          <a:blip r:embed="rId2"/>
          <a:srcRect r="36745" b="18116"/>
          <a:stretch>
            <a:fillRect/>
          </a:stretch>
        </p:blipFill>
        <p:spPr bwMode="auto">
          <a:xfrm>
            <a:off x="357158" y="500041"/>
            <a:ext cx="8358246" cy="60758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20kab-Admin\Desktop\моніторин\2 семестр\Математика.png"/>
          <p:cNvPicPr>
            <a:picLocks noChangeAspect="1" noChangeArrowheads="1"/>
          </p:cNvPicPr>
          <p:nvPr/>
        </p:nvPicPr>
        <p:blipFill>
          <a:blip r:embed="rId2"/>
          <a:srcRect r="32248" b="16847"/>
          <a:stretch>
            <a:fillRect/>
          </a:stretch>
        </p:blipFill>
        <p:spPr bwMode="auto">
          <a:xfrm>
            <a:off x="357158" y="454669"/>
            <a:ext cx="8358246" cy="5760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20kab-Admin\Desktop\моніторин\2 семестр\Облік калькуляція звітність.png"/>
          <p:cNvPicPr>
            <a:picLocks noChangeAspect="1" noChangeArrowheads="1"/>
          </p:cNvPicPr>
          <p:nvPr/>
        </p:nvPicPr>
        <p:blipFill>
          <a:blip r:embed="rId2"/>
          <a:srcRect r="36256" b="17862"/>
          <a:stretch>
            <a:fillRect/>
          </a:stretch>
        </p:blipFill>
        <p:spPr bwMode="auto">
          <a:xfrm>
            <a:off x="357158" y="500042"/>
            <a:ext cx="8286808" cy="59962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20kab-Admin\Desktop\моніторин\2 семестр\Організація виробництва і обслуговування.png"/>
          <p:cNvPicPr>
            <a:picLocks noChangeAspect="1" noChangeArrowheads="1"/>
          </p:cNvPicPr>
          <p:nvPr/>
        </p:nvPicPr>
        <p:blipFill>
          <a:blip r:embed="rId2"/>
          <a:srcRect r="29623" b="26159"/>
          <a:stretch>
            <a:fillRect/>
          </a:stretch>
        </p:blipFill>
        <p:spPr bwMode="auto">
          <a:xfrm>
            <a:off x="357158" y="928670"/>
            <a:ext cx="8366124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20kab-Admin\Desktop\моніторин\2 семестр\Основи галузевої економіки та підприємниства.png"/>
          <p:cNvPicPr>
            <a:picLocks noChangeAspect="1" noChangeArrowheads="1"/>
          </p:cNvPicPr>
          <p:nvPr/>
        </p:nvPicPr>
        <p:blipFill>
          <a:blip r:embed="rId2"/>
          <a:srcRect r="33001" b="19565"/>
          <a:stretch>
            <a:fillRect/>
          </a:stretch>
        </p:blipFill>
        <p:spPr bwMode="auto">
          <a:xfrm>
            <a:off x="428596" y="642917"/>
            <a:ext cx="8286808" cy="55866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20kab-Admin\Desktop\моніторин\2 семестр\Основи дизайну.png"/>
          <p:cNvPicPr>
            <a:picLocks noChangeAspect="1" noChangeArrowheads="1"/>
          </p:cNvPicPr>
          <p:nvPr/>
        </p:nvPicPr>
        <p:blipFill>
          <a:blip r:embed="rId2"/>
          <a:srcRect r="39796" b="18152"/>
          <a:stretch>
            <a:fillRect/>
          </a:stretch>
        </p:blipFill>
        <p:spPr bwMode="auto">
          <a:xfrm>
            <a:off x="357158" y="285728"/>
            <a:ext cx="8215370" cy="62718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20kab-Admin\Desktop\моніторин\2 семестр\Основи правознавства.png"/>
          <p:cNvPicPr>
            <a:picLocks noChangeAspect="1" noChangeArrowheads="1"/>
          </p:cNvPicPr>
          <p:nvPr/>
        </p:nvPicPr>
        <p:blipFill>
          <a:blip r:embed="rId2"/>
          <a:srcRect r="34588" b="19420"/>
          <a:stretch>
            <a:fillRect/>
          </a:stretch>
        </p:blipFill>
        <p:spPr bwMode="auto">
          <a:xfrm>
            <a:off x="357158" y="571480"/>
            <a:ext cx="8364876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20kab-Admin\Desktop\моніторин\2 семестр\Основи роботи на пк.png"/>
          <p:cNvPicPr>
            <a:picLocks noChangeAspect="1" noChangeArrowheads="1"/>
          </p:cNvPicPr>
          <p:nvPr/>
        </p:nvPicPr>
        <p:blipFill>
          <a:blip r:embed="rId2"/>
          <a:srcRect r="31638" b="24638"/>
          <a:stretch>
            <a:fillRect/>
          </a:stretch>
        </p:blipFill>
        <p:spPr bwMode="auto">
          <a:xfrm>
            <a:off x="928662" y="1000108"/>
            <a:ext cx="7500990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20kab-Admin\Desktop\моніторин\2 семестр\Англійська мова.png"/>
          <p:cNvPicPr>
            <a:picLocks noChangeAspect="1" noChangeArrowheads="1"/>
          </p:cNvPicPr>
          <p:nvPr/>
        </p:nvPicPr>
        <p:blipFill>
          <a:blip r:embed="rId2"/>
          <a:srcRect r="31739" b="16159"/>
          <a:stretch>
            <a:fillRect/>
          </a:stretch>
        </p:blipFill>
        <p:spPr bwMode="auto">
          <a:xfrm>
            <a:off x="500034" y="500042"/>
            <a:ext cx="8286808" cy="57155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20kab-Admin\Desktop\моніторин\2 семестр\Основи товарознавства та технологія приготування борошняних кондитерських виробів.png"/>
          <p:cNvPicPr>
            <a:picLocks noChangeAspect="1" noChangeArrowheads="1"/>
          </p:cNvPicPr>
          <p:nvPr/>
        </p:nvPicPr>
        <p:blipFill>
          <a:blip r:embed="rId2"/>
          <a:srcRect r="36413" b="16176"/>
          <a:stretch>
            <a:fillRect/>
          </a:stretch>
        </p:blipFill>
        <p:spPr bwMode="auto">
          <a:xfrm>
            <a:off x="428596" y="366443"/>
            <a:ext cx="8286808" cy="61343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Users\20kab-Admin\Desktop\моніторин\2 семестр\Основи трудового законодавства.png"/>
          <p:cNvPicPr>
            <a:picLocks noChangeAspect="1" noChangeArrowheads="1"/>
          </p:cNvPicPr>
          <p:nvPr/>
        </p:nvPicPr>
        <p:blipFill>
          <a:blip r:embed="rId2"/>
          <a:srcRect r="34762" b="17647"/>
          <a:stretch>
            <a:fillRect/>
          </a:stretch>
        </p:blipFill>
        <p:spPr bwMode="auto">
          <a:xfrm>
            <a:off x="357158" y="403285"/>
            <a:ext cx="8501122" cy="60261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Users\20kab-Admin\Desktop\моніторин\2 семестр\Професійна етика.png"/>
          <p:cNvPicPr>
            <a:picLocks noChangeAspect="1" noChangeArrowheads="1"/>
          </p:cNvPicPr>
          <p:nvPr/>
        </p:nvPicPr>
        <p:blipFill>
          <a:blip r:embed="rId2"/>
          <a:srcRect r="37239" b="22059"/>
          <a:stretch>
            <a:fillRect/>
          </a:stretch>
        </p:blipFill>
        <p:spPr bwMode="auto">
          <a:xfrm>
            <a:off x="285720" y="500042"/>
            <a:ext cx="8502470" cy="59293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20kab-Admin\Desktop\моніторин\2 семестр\Соціологія.png"/>
          <p:cNvPicPr>
            <a:picLocks noChangeAspect="1" noChangeArrowheads="1"/>
          </p:cNvPicPr>
          <p:nvPr/>
        </p:nvPicPr>
        <p:blipFill>
          <a:blip r:embed="rId2"/>
          <a:srcRect r="34762" b="20588"/>
          <a:stretch>
            <a:fillRect/>
          </a:stretch>
        </p:blipFill>
        <p:spPr bwMode="auto">
          <a:xfrm>
            <a:off x="357158" y="571480"/>
            <a:ext cx="8360892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20kab-Admin\Desktop\моніторин\2 семестр\Технологія приготування їжі з основами товарозновства.png"/>
          <p:cNvPicPr>
            <a:picLocks noChangeAspect="1" noChangeArrowheads="1"/>
          </p:cNvPicPr>
          <p:nvPr/>
        </p:nvPicPr>
        <p:blipFill>
          <a:blip r:embed="rId2"/>
          <a:srcRect r="36521" b="18841"/>
          <a:stretch>
            <a:fillRect/>
          </a:stretch>
        </p:blipFill>
        <p:spPr bwMode="auto">
          <a:xfrm>
            <a:off x="285720" y="428604"/>
            <a:ext cx="8501122" cy="61033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20kab-Admin\Desktop\моніторин\2 семестр\Українська літератува.png"/>
          <p:cNvPicPr>
            <a:picLocks noChangeAspect="1" noChangeArrowheads="1"/>
          </p:cNvPicPr>
          <p:nvPr/>
        </p:nvPicPr>
        <p:blipFill>
          <a:blip r:embed="rId2"/>
          <a:srcRect r="32452" b="18841"/>
          <a:stretch>
            <a:fillRect/>
          </a:stretch>
        </p:blipFill>
        <p:spPr bwMode="auto">
          <a:xfrm>
            <a:off x="285720" y="571480"/>
            <a:ext cx="8470506" cy="5715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:\Users\20kab-Admin\Desktop\моніторин\2 семестр\Українська мова.png"/>
          <p:cNvPicPr>
            <a:picLocks noChangeAspect="1" noChangeArrowheads="1"/>
          </p:cNvPicPr>
          <p:nvPr/>
        </p:nvPicPr>
        <p:blipFill>
          <a:blip r:embed="rId2"/>
          <a:srcRect r="32284" b="23529"/>
          <a:stretch>
            <a:fillRect/>
          </a:stretch>
        </p:blipFill>
        <p:spPr bwMode="auto">
          <a:xfrm>
            <a:off x="285719" y="714356"/>
            <a:ext cx="8448917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:\Users\20kab-Admin\Desktop\моніторин\2 семестр\Устаткування в закладах.png"/>
          <p:cNvPicPr>
            <a:picLocks noChangeAspect="1" noChangeArrowheads="1"/>
          </p:cNvPicPr>
          <p:nvPr/>
        </p:nvPicPr>
        <p:blipFill>
          <a:blip r:embed="rId2"/>
          <a:srcRect r="36521" b="17391"/>
          <a:stretch>
            <a:fillRect/>
          </a:stretch>
        </p:blipFill>
        <p:spPr bwMode="auto">
          <a:xfrm>
            <a:off x="357158" y="500042"/>
            <a:ext cx="8286808" cy="6055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20kab-Admin\Desktop\моніторин\2 семестр\Устаткування підприємств харчування.png"/>
          <p:cNvPicPr>
            <a:picLocks noChangeAspect="1" noChangeArrowheads="1"/>
          </p:cNvPicPr>
          <p:nvPr/>
        </p:nvPicPr>
        <p:blipFill>
          <a:blip r:embed="rId2"/>
          <a:srcRect r="38149" b="17391"/>
          <a:stretch>
            <a:fillRect/>
          </a:stretch>
        </p:blipFill>
        <p:spPr bwMode="auto">
          <a:xfrm>
            <a:off x="714348" y="500042"/>
            <a:ext cx="7858180" cy="589363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20kab-Admin\Desktop\моніторин\2 семестр\Фізична культура (фб).png"/>
          <p:cNvPicPr>
            <a:picLocks noChangeAspect="1" noChangeArrowheads="1"/>
          </p:cNvPicPr>
          <p:nvPr/>
        </p:nvPicPr>
        <p:blipFill>
          <a:blip r:embed="rId2"/>
          <a:srcRect r="33936" b="14706"/>
          <a:stretch>
            <a:fillRect/>
          </a:stretch>
        </p:blipFill>
        <p:spPr bwMode="auto">
          <a:xfrm>
            <a:off x="428596" y="500041"/>
            <a:ext cx="8215370" cy="59561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20kab-Admin\Desktop\моніторин\2 семестр\Біологія і екологія.png"/>
          <p:cNvPicPr>
            <a:picLocks noChangeAspect="1" noChangeArrowheads="1"/>
          </p:cNvPicPr>
          <p:nvPr/>
        </p:nvPicPr>
        <p:blipFill>
          <a:blip r:embed="rId2"/>
          <a:srcRect r="33652" b="16920"/>
          <a:stretch>
            <a:fillRect/>
          </a:stretch>
        </p:blipFill>
        <p:spPr bwMode="auto">
          <a:xfrm>
            <a:off x="642910" y="642918"/>
            <a:ext cx="7715304" cy="54250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20kab-Admin\Desktop\моніторин\2 семестр\Фізична культура..png"/>
          <p:cNvPicPr>
            <a:picLocks noChangeAspect="1" noChangeArrowheads="1"/>
          </p:cNvPicPr>
          <p:nvPr/>
        </p:nvPicPr>
        <p:blipFill>
          <a:blip r:embed="rId2"/>
          <a:srcRect r="33110" b="17647"/>
          <a:stretch>
            <a:fillRect/>
          </a:stretch>
        </p:blipFill>
        <p:spPr bwMode="auto">
          <a:xfrm>
            <a:off x="285719" y="571480"/>
            <a:ext cx="8473057" cy="58579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20kab-Admin\Desktop\моніторин\2 семестр\Хімія.png"/>
          <p:cNvPicPr>
            <a:picLocks noChangeAspect="1" noChangeArrowheads="1"/>
          </p:cNvPicPr>
          <p:nvPr/>
        </p:nvPicPr>
        <p:blipFill>
          <a:blip r:embed="rId2"/>
          <a:srcRect r="32284" b="17647"/>
          <a:stretch>
            <a:fillRect/>
          </a:stretch>
        </p:blipFill>
        <p:spPr bwMode="auto">
          <a:xfrm>
            <a:off x="214281" y="571480"/>
            <a:ext cx="8473057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20kab-Admin\Desktop\моніторин\2 семестр\Філософія.png"/>
          <p:cNvPicPr>
            <a:picLocks noChangeAspect="1" noChangeArrowheads="1"/>
          </p:cNvPicPr>
          <p:nvPr/>
        </p:nvPicPr>
        <p:blipFill>
          <a:blip r:embed="rId2"/>
          <a:srcRect r="34893" b="20290"/>
          <a:stretch>
            <a:fillRect/>
          </a:stretch>
        </p:blipFill>
        <p:spPr bwMode="auto">
          <a:xfrm>
            <a:off x="285720" y="584875"/>
            <a:ext cx="8501122" cy="58445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20kab-Admin\Desktop\моніторин\2 семестр\Всесвітня історія.png"/>
          <p:cNvPicPr>
            <a:picLocks noChangeAspect="1" noChangeArrowheads="1"/>
          </p:cNvPicPr>
          <p:nvPr/>
        </p:nvPicPr>
        <p:blipFill>
          <a:blip r:embed="rId2"/>
          <a:srcRect l="8830" t="5797" r="19756" b="14311"/>
          <a:stretch>
            <a:fillRect/>
          </a:stretch>
        </p:blipFill>
        <p:spPr bwMode="auto">
          <a:xfrm>
            <a:off x="642910" y="785794"/>
            <a:ext cx="7846517" cy="49292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20kab-Admin\Desktop\моніторин\2 семестр\Географія.png"/>
          <p:cNvPicPr>
            <a:picLocks noChangeAspect="1" noChangeArrowheads="1"/>
          </p:cNvPicPr>
          <p:nvPr/>
        </p:nvPicPr>
        <p:blipFill>
          <a:blip r:embed="rId2"/>
          <a:srcRect r="34994" b="16847"/>
          <a:stretch>
            <a:fillRect/>
          </a:stretch>
        </p:blipFill>
        <p:spPr bwMode="auto">
          <a:xfrm>
            <a:off x="500034" y="571479"/>
            <a:ext cx="7929618" cy="56959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20kab-Admin\Desktop\моніторин\2 семестр\Гігієна санітарія фізіологія.png"/>
          <p:cNvPicPr>
            <a:picLocks noChangeAspect="1" noChangeArrowheads="1"/>
          </p:cNvPicPr>
          <p:nvPr/>
        </p:nvPicPr>
        <p:blipFill>
          <a:blip r:embed="rId2"/>
          <a:srcRect r="37152" b="18840"/>
          <a:stretch>
            <a:fillRect/>
          </a:stretch>
        </p:blipFill>
        <p:spPr bwMode="auto">
          <a:xfrm>
            <a:off x="428596" y="500042"/>
            <a:ext cx="8072494" cy="58538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20kab-Admin\Desktop\моніторин\2 семестр\Гігієна та санітарія.png"/>
          <p:cNvPicPr>
            <a:picLocks noChangeAspect="1" noChangeArrowheads="1"/>
          </p:cNvPicPr>
          <p:nvPr/>
        </p:nvPicPr>
        <p:blipFill>
          <a:blip r:embed="rId2"/>
          <a:srcRect r="37213" b="17210"/>
          <a:stretch>
            <a:fillRect/>
          </a:stretch>
        </p:blipFill>
        <p:spPr bwMode="auto">
          <a:xfrm>
            <a:off x="500034" y="428603"/>
            <a:ext cx="8072494" cy="59772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20kab-Admin\Desktop\моніторин\2 семестр\Громадянська освіта.png"/>
          <p:cNvPicPr>
            <a:picLocks noChangeAspect="1" noChangeArrowheads="1"/>
          </p:cNvPicPr>
          <p:nvPr/>
        </p:nvPicPr>
        <p:blipFill>
          <a:blip r:embed="rId2"/>
          <a:srcRect r="27731" b="20217"/>
          <a:stretch>
            <a:fillRect/>
          </a:stretch>
        </p:blipFill>
        <p:spPr bwMode="auto">
          <a:xfrm>
            <a:off x="428595" y="928670"/>
            <a:ext cx="8296933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20kab-Admin\Desktop\моніторин\2 семестр\Зарубіжна література.png"/>
          <p:cNvPicPr>
            <a:picLocks noChangeAspect="1" noChangeArrowheads="1"/>
          </p:cNvPicPr>
          <p:nvPr/>
        </p:nvPicPr>
        <p:blipFill>
          <a:blip r:embed="rId2"/>
          <a:srcRect r="26246" b="14094"/>
          <a:stretch>
            <a:fillRect/>
          </a:stretch>
        </p:blipFill>
        <p:spPr bwMode="auto">
          <a:xfrm>
            <a:off x="428596" y="785794"/>
            <a:ext cx="8191564" cy="535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</TotalTime>
  <Words>4</Words>
  <PresentationFormat>Экран (4:3)</PresentationFormat>
  <Paragraphs>1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Апекс</vt:lpstr>
      <vt:lpstr>Результат моніторингу якості освіти  ІІ семестр 2022/2023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 моніторингу якості освіти  ІІ семестр 2022/2023</dc:title>
  <dc:creator>20kab-Admin</dc:creator>
  <cp:lastModifiedBy>20kab-Admin</cp:lastModifiedBy>
  <cp:revision>2</cp:revision>
  <dcterms:created xsi:type="dcterms:W3CDTF">2023-10-17T08:47:32Z</dcterms:created>
  <dcterms:modified xsi:type="dcterms:W3CDTF">2023-10-17T09:03:08Z</dcterms:modified>
</cp:coreProperties>
</file>